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y="5143500" cx="9144000"/>
  <p:notesSz cx="9144000" cy="51435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2857500" y="385763"/>
            <a:ext cx="3429000" cy="19288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8" name="Google Shape;48;p5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e4a4e09390_0_3:notes"/>
          <p:cNvSpPr txBox="1"/>
          <p:nvPr>
            <p:ph idx="1" type="body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5" name="Google Shape;55;g3e4a4e09390_0_3:notes"/>
          <p:cNvSpPr/>
          <p:nvPr>
            <p:ph idx="2" type="sldImg"/>
          </p:nvPr>
        </p:nvSpPr>
        <p:spPr>
          <a:xfrm>
            <a:off x="1524300" y="385750"/>
            <a:ext cx="6096300" cy="19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2" name="Google Shape;62;p7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8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9" name="Google Shape;69;p8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9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76" name="Google Shape;76;p9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5" name="Google Shape;85;p10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2" name="Google Shape;92;p11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1" name="Google Shape;101;p12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3:notes"/>
          <p:cNvSpPr txBox="1"/>
          <p:nvPr>
            <p:ph idx="1" type="body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1" name="Google Shape;111;p13:notes"/>
          <p:cNvSpPr/>
          <p:nvPr>
            <p:ph idx="2" type="sldImg"/>
          </p:nvPr>
        </p:nvSpPr>
        <p:spPr>
          <a:xfrm>
            <a:off x="1524300" y="385750"/>
            <a:ext cx="6096300" cy="19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e4a4e09390_0_57:notes"/>
          <p:cNvSpPr txBox="1"/>
          <p:nvPr>
            <p:ph idx="1" type="body"/>
          </p:nvPr>
        </p:nvSpPr>
        <p:spPr>
          <a:xfrm>
            <a:off x="914400" y="2443150"/>
            <a:ext cx="7315200" cy="23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0" name="Google Shape;120;g3e4a4e09390_0_57:notes"/>
          <p:cNvSpPr/>
          <p:nvPr>
            <p:ph idx="2" type="sldImg"/>
          </p:nvPr>
        </p:nvSpPr>
        <p:spPr>
          <a:xfrm>
            <a:off x="1524300" y="385750"/>
            <a:ext cx="6096300" cy="1928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6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7" name="Google Shape;127;p16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3" name="Google Shape;133;p17:notes"/>
          <p:cNvSpPr/>
          <p:nvPr>
            <p:ph idx="2" type="sldImg"/>
          </p:nvPr>
        </p:nvSpPr>
        <p:spPr>
          <a:xfrm>
            <a:off x="2857500" y="385763"/>
            <a:ext cx="3429000" cy="19288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2" name="Google Shape;142;p18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9" name="Google Shape;149;p20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1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8" name="Google Shape;158;p21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4" name="Google Shape;164;p24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5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p25:notes"/>
          <p:cNvSpPr/>
          <p:nvPr>
            <p:ph idx="2" type="sldImg"/>
          </p:nvPr>
        </p:nvSpPr>
        <p:spPr>
          <a:xfrm>
            <a:off x="2857500" y="385763"/>
            <a:ext cx="3429000" cy="19288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6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7" name="Google Shape;177;p26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7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3" name="Google Shape;183;p27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8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0" name="Google Shape;190;p28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9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7" name="Google Shape;197;p29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0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4" name="Google Shape;204;p30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1:notes"/>
          <p:cNvSpPr txBox="1"/>
          <p:nvPr>
            <p:ph idx="1" type="body"/>
          </p:nvPr>
        </p:nvSpPr>
        <p:spPr>
          <a:xfrm>
            <a:off x="914400" y="2443150"/>
            <a:ext cx="7315200" cy="2314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1" name="Google Shape;211;p31:notes"/>
          <p:cNvSpPr/>
          <p:nvPr>
            <p:ph idx="2" type="sldImg"/>
          </p:nvPr>
        </p:nvSpPr>
        <p:spPr>
          <a:xfrm>
            <a:off x="1524300" y="385750"/>
            <a:ext cx="6096300" cy="1928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/>
          <p:nvPr>
            <p:ph type="title"/>
          </p:nvPr>
        </p:nvSpPr>
        <p:spPr>
          <a:xfrm>
            <a:off x="839725" y="1152999"/>
            <a:ext cx="7464549" cy="2118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802925" y="1722658"/>
            <a:ext cx="7303134" cy="19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/>
          <p:nvPr>
            <p:ph type="title"/>
          </p:nvPr>
        </p:nvSpPr>
        <p:spPr>
          <a:xfrm>
            <a:off x="839725" y="1152999"/>
            <a:ext cx="7464549" cy="2118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9725" y="1152999"/>
            <a:ext cx="7464549" cy="2118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2" type="body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/>
          <p:nvPr>
            <p:ph type="ctrTitle"/>
          </p:nvPr>
        </p:nvSpPr>
        <p:spPr>
          <a:xfrm>
            <a:off x="384725" y="505350"/>
            <a:ext cx="8374549" cy="40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" type="subTitle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3999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>
            <p:ph type="title"/>
          </p:nvPr>
        </p:nvSpPr>
        <p:spPr>
          <a:xfrm>
            <a:off x="839725" y="1152999"/>
            <a:ext cx="7464549" cy="21189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1" i="0" sz="37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802925" y="1722658"/>
            <a:ext cx="7303134" cy="19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0" type="dt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2" type="sldNum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mcpermonicek.cz/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/>
          <p:nvPr>
            <p:ph type="title"/>
          </p:nvPr>
        </p:nvSpPr>
        <p:spPr>
          <a:xfrm>
            <a:off x="671844" y="164371"/>
            <a:ext cx="7800300" cy="16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00">
            <a:spAutoFit/>
          </a:bodyPr>
          <a:lstStyle/>
          <a:p>
            <a:pPr indent="0" lvl="0" marL="127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3550" u="sng"/>
              <a:t>Valná hromada </a:t>
            </a:r>
            <a:br>
              <a:rPr b="0" lang="en-US" sz="3550" u="sng"/>
            </a:br>
            <a:r>
              <a:rPr b="0" lang="en-US" sz="3550" u="sng"/>
              <a:t>Mateřské centrum Permoníček, z.s. 2025</a:t>
            </a:r>
            <a:endParaRPr sz="355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5" name="Google Shape;45;p7"/>
          <p:cNvSpPr txBox="1"/>
          <p:nvPr/>
        </p:nvSpPr>
        <p:spPr>
          <a:xfrm>
            <a:off x="2153850" y="1602173"/>
            <a:ext cx="4836300" cy="28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7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Mateřské centrum Permoníček, z.s. </a:t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7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Masarykovo nám. 195 </a:t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7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254 01  Jílové u Prahy </a:t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7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IČ 27020207 </a:t>
            </a:r>
            <a:endParaRPr b="1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sng" cap="none" strike="noStrike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3"/>
              </a:rPr>
              <a:t>www.mcpermonicek.cz</a:t>
            </a:r>
            <a:endParaRPr b="0" i="0" sz="17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marR="53149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384725" y="505248"/>
            <a:ext cx="5624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Personální obsazení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" name="Google Shape;51;p8"/>
          <p:cNvSpPr txBox="1"/>
          <p:nvPr/>
        </p:nvSpPr>
        <p:spPr>
          <a:xfrm>
            <a:off x="384725" y="1216351"/>
            <a:ext cx="5515500" cy="27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Představenstvo</a:t>
            </a:r>
            <a:endParaRPr b="0" i="0" sz="1800" u="sng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5080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Ing. Zuzana Matiášková – členka představenstva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5080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Mgr. Petra Šimonová – členka představenstva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5080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Gabriela Bošková – členka představenstva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Kontrolor </a:t>
            </a:r>
            <a:endParaRPr b="0" i="0" sz="1800" u="sng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3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Soňa Kýšková</a:t>
            </a:r>
            <a:endParaRPr b="0" i="0" sz="18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2" name="Google Shape;52;p8"/>
          <p:cNvSpPr txBox="1"/>
          <p:nvPr/>
        </p:nvSpPr>
        <p:spPr>
          <a:xfrm>
            <a:off x="8668325" y="258555"/>
            <a:ext cx="216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/>
          <p:nvPr>
            <p:ph type="title"/>
          </p:nvPr>
        </p:nvSpPr>
        <p:spPr>
          <a:xfrm>
            <a:off x="384725" y="505248"/>
            <a:ext cx="5624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Personální obsazení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8" name="Google Shape;58;p9"/>
          <p:cNvSpPr txBox="1"/>
          <p:nvPr/>
        </p:nvSpPr>
        <p:spPr>
          <a:xfrm>
            <a:off x="384725" y="1216350"/>
            <a:ext cx="8759400" cy="3152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u="sng">
                <a:latin typeface="Cambria"/>
                <a:ea typeface="Cambria"/>
                <a:cs typeface="Cambria"/>
                <a:sym typeface="Cambria"/>
              </a:rPr>
              <a:t>Realizační tým</a:t>
            </a:r>
            <a:endParaRPr sz="1800" u="sng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300">
                <a:latin typeface="Cambria"/>
                <a:ea typeface="Cambria"/>
                <a:cs typeface="Cambria"/>
                <a:sym typeface="Cambria"/>
              </a:rPr>
              <a:t>Gabriela Bošková </a:t>
            </a:r>
            <a:r>
              <a:rPr lang="en-US" sz="1300">
                <a:latin typeface="Cambria"/>
                <a:ea typeface="Cambria"/>
                <a:cs typeface="Cambria"/>
                <a:sym typeface="Cambria"/>
              </a:rPr>
              <a:t>– vedoucí Dětské skupiny Permoníček, administrativa MC, koordinátor kroužků, správa prostor MC, koordinátor akcí, heren, články do Jílovských novin, propagace činnosti MC, správa webových stránek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300">
                <a:latin typeface="Cambria"/>
                <a:ea typeface="Cambria"/>
                <a:cs typeface="Cambria"/>
                <a:sym typeface="Cambria"/>
              </a:rPr>
              <a:t>Petra Šimonová, Zuzana Matiášková </a:t>
            </a:r>
            <a:r>
              <a:rPr lang="en-US" sz="1300">
                <a:latin typeface="Cambria"/>
                <a:ea typeface="Cambria"/>
                <a:cs typeface="Cambria"/>
                <a:sym typeface="Cambria"/>
              </a:rPr>
              <a:t>– dohled n</a:t>
            </a:r>
            <a:r>
              <a:rPr lang="en-US" sz="1300">
                <a:latin typeface="Cambria"/>
                <a:ea typeface="Cambria"/>
                <a:cs typeface="Cambria"/>
                <a:sym typeface="Cambria"/>
              </a:rPr>
              <a:t>ad hospodařením či</a:t>
            </a:r>
            <a:r>
              <a:rPr lang="en-US" sz="1300">
                <a:latin typeface="Cambria"/>
                <a:ea typeface="Cambria"/>
                <a:cs typeface="Cambria"/>
                <a:sym typeface="Cambria"/>
              </a:rPr>
              <a:t>nností MC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300">
                <a:latin typeface="Cambria"/>
                <a:ea typeface="Cambria"/>
                <a:cs typeface="Cambria"/>
                <a:sym typeface="Cambria"/>
              </a:rPr>
              <a:t>Tereza Koťátková –</a:t>
            </a:r>
            <a:r>
              <a:rPr lang="en-US" sz="1300">
                <a:latin typeface="Cambria"/>
                <a:ea typeface="Cambria"/>
                <a:cs typeface="Cambria"/>
                <a:sym typeface="Cambria"/>
              </a:rPr>
              <a:t> vedení heren, pomoc při realizaci akcí pro děti</a:t>
            </a:r>
            <a:endParaRPr sz="1300">
              <a:latin typeface="Cambria"/>
              <a:ea typeface="Cambria"/>
              <a:cs typeface="Cambria"/>
              <a:sym typeface="Cambria"/>
            </a:endParaRPr>
          </a:p>
          <a:p>
            <a:pPr indent="0" lvl="0" marL="12700" marR="3938902" rtl="0" algn="l">
              <a:lnSpc>
                <a:spcPct val="170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 u="sng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9" name="Google Shape;59;p9"/>
          <p:cNvSpPr txBox="1"/>
          <p:nvPr/>
        </p:nvSpPr>
        <p:spPr>
          <a:xfrm>
            <a:off x="8668325" y="258555"/>
            <a:ext cx="216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2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/>
          <p:nvPr>
            <p:ph type="title"/>
          </p:nvPr>
        </p:nvSpPr>
        <p:spPr>
          <a:xfrm>
            <a:off x="384725" y="505248"/>
            <a:ext cx="3231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Program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5" name="Google Shape;65;p10"/>
          <p:cNvSpPr txBox="1"/>
          <p:nvPr/>
        </p:nvSpPr>
        <p:spPr>
          <a:xfrm>
            <a:off x="354775" y="1080590"/>
            <a:ext cx="4491990" cy="1838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165735" lvl="0" marL="177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Char char="•"/>
            </a:pPr>
            <a:r>
              <a:rPr b="0" i="0" lang="en-US" sz="20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Pravidelná činnost</a:t>
            </a:r>
            <a:r>
              <a:rPr b="0" i="0" lang="en-US" sz="20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:</a:t>
            </a:r>
            <a:endParaRPr b="0" i="0" sz="20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166370" lvl="1" marL="358775" marR="0" rtl="0" algn="l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Dětská skupina Permoníček</a:t>
            </a:r>
            <a:endParaRPr b="0" i="0" sz="20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166370" lvl="1" marL="358775" marR="0" rtl="0" algn="l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Kroužky - sportovní a vzdělávací</a:t>
            </a:r>
            <a:endParaRPr b="0" i="0" sz="20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166370" lvl="1" marL="358775" marR="0" rtl="0" algn="l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Herny</a:t>
            </a:r>
            <a:endParaRPr b="0" i="0" sz="20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6" name="Google Shape;66;p10"/>
          <p:cNvSpPr txBox="1"/>
          <p:nvPr/>
        </p:nvSpPr>
        <p:spPr>
          <a:xfrm>
            <a:off x="8668325" y="258555"/>
            <a:ext cx="216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3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/>
          <p:nvPr>
            <p:ph type="title"/>
          </p:nvPr>
        </p:nvSpPr>
        <p:spPr>
          <a:xfrm>
            <a:off x="384725" y="505248"/>
            <a:ext cx="4403725" cy="4095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>
                <a:latin typeface="Cambria"/>
                <a:ea typeface="Cambria"/>
                <a:cs typeface="Cambria"/>
                <a:sym typeface="Cambria"/>
              </a:rPr>
              <a:t>Dětská skupina Permoníček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2" name="Google Shape;72;p11"/>
          <p:cNvSpPr txBox="1"/>
          <p:nvPr/>
        </p:nvSpPr>
        <p:spPr>
          <a:xfrm>
            <a:off x="384725" y="1218413"/>
            <a:ext cx="7514700" cy="23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900">
            <a:spAutoFit/>
          </a:bodyPr>
          <a:lstStyle/>
          <a:p>
            <a:pPr indent="0" lvl="0" marL="12700" marR="5080" rtl="0" algn="l">
              <a:lnSpc>
                <a:spcPct val="104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V provozu od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5. 9. 2016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Odpovědná vedoucí a jedna z pečujících osob je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Gabriela Bošková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dalšími pečujícími osobami jsou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Blanka Dvořáková, Šárka Fornier Kalibová a Renáta Krmelová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Dětská skupina probíhá v prostorách MC od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8:00 do 16:00 h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tedy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8 hodin denně každý všední den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Provoz dětské skupiny je financován státním příspěvkem ze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zhruba dvou třetin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zhruba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jednou třetinou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se na provozu podílí rodiče. Dětskou skupinu využívají převážně pracující rodiče, maminky pracující na částečný úvazek nebo rodiče, kteří chtějí své děti před nástupem do mateřské školy v klidném prostředí a malém kolektivu uvyknout na režim mateřské školy. Věkové rozpětí dětí je od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1,5 do 3 let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maximální počet dětí je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6 denně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endParaRPr i="0" sz="21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3" name="Google Shape;73;p11"/>
          <p:cNvSpPr txBox="1"/>
          <p:nvPr/>
        </p:nvSpPr>
        <p:spPr>
          <a:xfrm>
            <a:off x="8668325" y="258555"/>
            <a:ext cx="216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4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/>
          <p:nvPr>
            <p:ph type="title"/>
          </p:nvPr>
        </p:nvSpPr>
        <p:spPr>
          <a:xfrm>
            <a:off x="384725" y="505248"/>
            <a:ext cx="8091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>
                <a:latin typeface="Cambria"/>
                <a:ea typeface="Cambria"/>
                <a:cs typeface="Cambria"/>
                <a:sym typeface="Cambria"/>
              </a:rPr>
              <a:t>Kroužky - sportovní a vzdělávací</a:t>
            </a:r>
            <a:r>
              <a:rPr b="0" lang="en-US" sz="2500"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lang="en-US" sz="1600">
                <a:latin typeface="Cambria"/>
                <a:ea typeface="Cambria"/>
                <a:cs typeface="Cambria"/>
                <a:sym typeface="Cambria"/>
              </a:rPr>
              <a:t>- koordinátorka Gabriela Bošková</a:t>
            </a:r>
            <a:endParaRPr sz="16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79" name="Google Shape;79;p12"/>
          <p:cNvSpPr txBox="1"/>
          <p:nvPr/>
        </p:nvSpPr>
        <p:spPr>
          <a:xfrm>
            <a:off x="469764" y="1302507"/>
            <a:ext cx="7990800" cy="825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 děti nabízelo MC v roce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kroužky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Tanečky, Angličtina pro děti, Cvičení pro děti v Sokolovně a Tvoření pro nejmenší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 Pro dospělé bylo určeno </a:t>
            </a:r>
            <a:r>
              <a:rPr b="1"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Kondiční cvičení, Jóga a Orientální tanec</a:t>
            </a: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 b="1"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0" name="Google Shape;80;p12"/>
          <p:cNvSpPr txBox="1"/>
          <p:nvPr/>
        </p:nvSpPr>
        <p:spPr>
          <a:xfrm>
            <a:off x="8668325" y="258555"/>
            <a:ext cx="216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5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2"/>
          <p:cNvSpPr txBox="1"/>
          <p:nvPr>
            <p:ph type="title"/>
          </p:nvPr>
        </p:nvSpPr>
        <p:spPr>
          <a:xfrm>
            <a:off x="384725" y="2737775"/>
            <a:ext cx="5943300" cy="3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>
                <a:latin typeface="Cambria"/>
                <a:ea typeface="Cambria"/>
                <a:cs typeface="Cambria"/>
                <a:sym typeface="Cambria"/>
              </a:rPr>
              <a:t>Herny </a:t>
            </a:r>
            <a:r>
              <a:rPr b="0" lang="en-US" sz="1600"/>
              <a:t>- vedení heren Tereza Koťátková a Šárka Fornier 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2" name="Google Shape;82;p12"/>
          <p:cNvSpPr txBox="1"/>
          <p:nvPr/>
        </p:nvSpPr>
        <p:spPr>
          <a:xfrm>
            <a:off x="384725" y="3385183"/>
            <a:ext cx="83400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– </a:t>
            </a: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Volné herny pro děti 0-5 let 1x týdně po předchozí registraci </a:t>
            </a:r>
            <a:endParaRPr b="0" i="0" sz="18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3"/>
          <p:cNvSpPr txBox="1"/>
          <p:nvPr>
            <p:ph type="title"/>
          </p:nvPr>
        </p:nvSpPr>
        <p:spPr>
          <a:xfrm>
            <a:off x="384725" y="505350"/>
            <a:ext cx="3373754" cy="406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>
                <a:latin typeface="Cambria"/>
                <a:ea typeface="Cambria"/>
                <a:cs typeface="Cambria"/>
                <a:sym typeface="Cambria"/>
              </a:rPr>
              <a:t>Nepravidelná činnost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384725" y="1192889"/>
            <a:ext cx="8303400" cy="12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Akce pro děti i dospělé</a:t>
            </a:r>
            <a:r>
              <a:rPr b="0" i="0" lang="en-US" sz="2200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200">
                <a:latin typeface="Cambria"/>
                <a:ea typeface="Cambria"/>
                <a:cs typeface="Cambria"/>
                <a:sym typeface="Cambria"/>
              </a:rPr>
              <a:t>- koordinátorka Gabriela Bošková</a:t>
            </a:r>
            <a:endParaRPr b="0" i="0" sz="2000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5080" rtl="0" algn="l">
              <a:lnSpc>
                <a:spcPct val="114999"/>
              </a:lnSpc>
              <a:spcBef>
                <a:spcPts val="1995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6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/>
        </p:nvSpPr>
        <p:spPr>
          <a:xfrm>
            <a:off x="8623400" y="258555"/>
            <a:ext cx="3264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7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5" name="Google Shape;95;p14"/>
          <p:cNvGrpSpPr/>
          <p:nvPr/>
        </p:nvGrpSpPr>
        <p:grpSpPr>
          <a:xfrm>
            <a:off x="839849" y="1152999"/>
            <a:ext cx="7464425" cy="2118995"/>
            <a:chOff x="839849" y="1152999"/>
            <a:chExt cx="7464425" cy="2118995"/>
          </a:xfrm>
        </p:grpSpPr>
        <p:sp>
          <p:nvSpPr>
            <p:cNvPr id="96" name="Google Shape;96;p14"/>
            <p:cNvSpPr/>
            <p:nvPr/>
          </p:nvSpPr>
          <p:spPr>
            <a:xfrm>
              <a:off x="839849" y="1152999"/>
              <a:ext cx="7464425" cy="2118995"/>
            </a:xfrm>
            <a:custGeom>
              <a:rect b="b" l="l" r="r" t="t"/>
              <a:pathLst>
                <a:path extrusionOk="0" h="2118995" w="7464425">
                  <a:moveTo>
                    <a:pt x="7464299" y="2118899"/>
                  </a:moveTo>
                  <a:lnTo>
                    <a:pt x="0" y="2118899"/>
                  </a:lnTo>
                  <a:lnTo>
                    <a:pt x="0" y="0"/>
                  </a:lnTo>
                  <a:lnTo>
                    <a:pt x="7464299" y="0"/>
                  </a:lnTo>
                  <a:lnTo>
                    <a:pt x="7464299" y="2118899"/>
                  </a:lnTo>
                  <a:close/>
                </a:path>
              </a:pathLst>
            </a:custGeom>
            <a:solidFill>
              <a:srgbClr val="FFFFFF">
                <a:alpha val="54901"/>
              </a:srgbClr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14"/>
            <p:cNvSpPr/>
            <p:nvPr/>
          </p:nvSpPr>
          <p:spPr>
            <a:xfrm>
              <a:off x="839849" y="1152999"/>
              <a:ext cx="7464425" cy="2118995"/>
            </a:xfrm>
            <a:custGeom>
              <a:rect b="b" l="l" r="r" t="t"/>
              <a:pathLst>
                <a:path extrusionOk="0" h="2118995" w="7464425">
                  <a:moveTo>
                    <a:pt x="0" y="0"/>
                  </a:moveTo>
                  <a:lnTo>
                    <a:pt x="7464299" y="0"/>
                  </a:lnTo>
                  <a:lnTo>
                    <a:pt x="7464299" y="2118899"/>
                  </a:lnTo>
                  <a:lnTo>
                    <a:pt x="0" y="2118899"/>
                  </a:lnTo>
                  <a:lnTo>
                    <a:pt x="0" y="0"/>
                  </a:lnTo>
                  <a:close/>
                </a:path>
              </a:pathLst>
            </a:custGeom>
            <a:noFill/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8" name="Google Shape;98;p14"/>
          <p:cNvSpPr txBox="1"/>
          <p:nvPr/>
        </p:nvSpPr>
        <p:spPr>
          <a:xfrm>
            <a:off x="839850" y="1305975"/>
            <a:ext cx="7464300" cy="13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" marR="0" rtl="0" algn="ctr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t/>
            </a:r>
            <a:endParaRPr b="1" i="0" sz="37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b="1" lang="en-US" sz="3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Přehled akcí v r. 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/>
          <p:nvPr/>
        </p:nvSpPr>
        <p:spPr>
          <a:xfrm>
            <a:off x="4830725" y="258550"/>
            <a:ext cx="3234600" cy="16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300" u="sng">
                <a:latin typeface="Cambria"/>
                <a:ea typeface="Cambria"/>
                <a:cs typeface="Cambria"/>
                <a:sym typeface="Cambria"/>
              </a:rPr>
              <a:t>Únor:</a:t>
            </a:r>
            <a:endParaRPr b="0" i="0" sz="2300" u="sng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Cambria"/>
              <a:buChar char="●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1.2. Masopustní herna s karnevalem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Cambria"/>
              <a:buChar char="●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7.2. Valná hromada MC Permoníček 2024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Cambria"/>
              <a:buChar char="●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20.2. seminář Mgr. Jany Rambouskové Emoční inteligence</a:t>
            </a:r>
            <a:endParaRPr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4" name="Google Shape;104;p15"/>
          <p:cNvSpPr txBox="1"/>
          <p:nvPr>
            <p:ph type="title"/>
          </p:nvPr>
        </p:nvSpPr>
        <p:spPr>
          <a:xfrm>
            <a:off x="335663" y="258550"/>
            <a:ext cx="1389900" cy="3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Leden: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544775" y="916648"/>
            <a:ext cx="3123600" cy="11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3302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US" sz="1600">
                <a:latin typeface="Cambria"/>
                <a:ea typeface="Cambria"/>
                <a:cs typeface="Cambria"/>
                <a:sym typeface="Cambria"/>
              </a:rPr>
              <a:t>11.1. Čtení pohádky trochu jinak</a:t>
            </a:r>
            <a:endParaRPr b="0" i="0" sz="16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6" name="Google Shape;106;p15"/>
          <p:cNvSpPr txBox="1"/>
          <p:nvPr/>
        </p:nvSpPr>
        <p:spPr>
          <a:xfrm>
            <a:off x="335663" y="2286050"/>
            <a:ext cx="1382400" cy="3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u="sng">
                <a:latin typeface="Cambria"/>
                <a:ea typeface="Cambria"/>
                <a:cs typeface="Cambria"/>
                <a:sym typeface="Cambria"/>
              </a:rPr>
              <a:t>Březen:</a:t>
            </a:r>
            <a:endParaRPr b="0" i="0" sz="25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543788" y="2943800"/>
            <a:ext cx="3646500" cy="77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323850" lvl="0" marL="457200" marR="5080" rtl="0" algn="l">
              <a:lnSpc>
                <a:spcPct val="1161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ambria"/>
              <a:buChar char="●"/>
            </a:pPr>
            <a:r>
              <a:rPr lang="en-US" sz="1500">
                <a:latin typeface="Cambria"/>
                <a:ea typeface="Cambria"/>
                <a:cs typeface="Cambria"/>
                <a:sym typeface="Cambria"/>
              </a:rPr>
              <a:t>13.3. workshop Mgr. Silvie Ammerové Mindfulness</a:t>
            </a:r>
            <a:endParaRPr b="0" i="0" sz="15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61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8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9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6"/>
          <p:cNvSpPr txBox="1"/>
          <p:nvPr/>
        </p:nvSpPr>
        <p:spPr>
          <a:xfrm>
            <a:off x="103725" y="122600"/>
            <a:ext cx="3102600" cy="421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Duben: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12.4. Velikonoční herna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16.4. Velikonoční tvoření pro děti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26.4. Den Země – spolupráci na akci v muzeu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30.4. Výtvarná čarodějnická dílna – spolupráce na městské akci Pálení čarodějnic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5" name="Google Shape;115;p16"/>
          <p:cNvSpPr txBox="1"/>
          <p:nvPr/>
        </p:nvSpPr>
        <p:spPr>
          <a:xfrm>
            <a:off x="3358800" y="122600"/>
            <a:ext cx="31026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Květen: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17.5. Výtvarná dílna na Den dětí v Borku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6" name="Google Shape;116;p16"/>
          <p:cNvSpPr txBox="1"/>
          <p:nvPr/>
        </p:nvSpPr>
        <p:spPr>
          <a:xfrm>
            <a:off x="3358800" y="1908800"/>
            <a:ext cx="3102600" cy="20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Září: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13.9. Výtvarná středověká dílna – spolupráce na městské akci Středověké slavnosti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7" name="Google Shape;117;p16"/>
          <p:cNvSpPr txBox="1"/>
          <p:nvPr/>
        </p:nvSpPr>
        <p:spPr>
          <a:xfrm>
            <a:off x="6613875" y="1287875"/>
            <a:ext cx="2486700" cy="20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Říjen: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23.10. seminář Kateřiny Bradshaw Jak posilovat svou imunitu správně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7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10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7"/>
          <p:cNvSpPr txBox="1"/>
          <p:nvPr/>
        </p:nvSpPr>
        <p:spPr>
          <a:xfrm>
            <a:off x="688450" y="1233900"/>
            <a:ext cx="3102600" cy="267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Listopad: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20.11. seminář Mgr. Jany Rambouskové Leadership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29.11. Adventní herna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rtl="0" algn="l">
              <a:spcBef>
                <a:spcPts val="2385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4" name="Google Shape;124;p17"/>
          <p:cNvSpPr txBox="1"/>
          <p:nvPr/>
        </p:nvSpPr>
        <p:spPr>
          <a:xfrm>
            <a:off x="4971450" y="1233900"/>
            <a:ext cx="31026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27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Prosinec:</a:t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30200" lvl="0" marL="457200" rtl="0" algn="l">
              <a:spcBef>
                <a:spcPts val="2385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US" sz="1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18.12. Adventní tvoření pro děti</a:t>
            </a:r>
            <a:endParaRPr sz="16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538480" rtl="0" algn="l">
              <a:spcBef>
                <a:spcPts val="204"/>
              </a:spcBef>
              <a:spcAft>
                <a:spcPts val="0"/>
              </a:spcAft>
              <a:buNone/>
            </a:pPr>
            <a:r>
              <a:t/>
            </a:r>
            <a:endParaRPr sz="115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8"/>
          <p:cNvSpPr txBox="1"/>
          <p:nvPr>
            <p:ph idx="1" type="body"/>
          </p:nvPr>
        </p:nvSpPr>
        <p:spPr>
          <a:xfrm>
            <a:off x="784075" y="258558"/>
            <a:ext cx="7303200" cy="41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49850">
            <a:spAutoFit/>
          </a:bodyPr>
          <a:lstStyle/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 u="sng"/>
              <a:t>Návštěvnost v r. 2025</a:t>
            </a:r>
            <a:endParaRPr b="1" sz="2400" u="sng"/>
          </a:p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b="1" lang="en-US" u="sng"/>
            </a:br>
            <a:r>
              <a:rPr b="1" lang="en-US" u="sng"/>
              <a:t>Návštěvnost kroužků</a:t>
            </a:r>
            <a:r>
              <a:rPr lang="en-US"/>
              <a:t> - v průměru 70 účastníků týdně</a:t>
            </a:r>
            <a:endParaRPr/>
          </a:p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u="sng"/>
              <a:t>Návštěvnost heren</a:t>
            </a:r>
            <a:r>
              <a:rPr lang="en-US"/>
              <a:t> - cca 30 rodinných návštěv ročně</a:t>
            </a:r>
            <a:endParaRPr/>
          </a:p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u="sng"/>
              <a:t>Návštěvnost dětské skupiny</a:t>
            </a:r>
            <a:r>
              <a:rPr lang="en-US"/>
              <a:t> - celkem 28 dětí (maximálně však 6 dětí denně)</a:t>
            </a:r>
            <a:endParaRPr/>
          </a:p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u="sng"/>
              <a:t>Návštěvnost jednorázových akcí</a:t>
            </a:r>
            <a:r>
              <a:rPr lang="en-US"/>
              <a:t> - v průměru 10 dětí/akce, při městských slavnostech cca 50 dětí</a:t>
            </a:r>
            <a:endParaRPr/>
          </a:p>
          <a:p>
            <a:pPr indent="0" lvl="0" marL="12700" marR="525780" rtl="0" algn="l">
              <a:lnSpc>
                <a:spcPct val="114000"/>
              </a:lnSpc>
              <a:spcBef>
                <a:spcPts val="12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u="sng"/>
          </a:p>
        </p:txBody>
      </p:sp>
      <p:sp>
        <p:nvSpPr>
          <p:cNvPr id="130" name="Google Shape;130;p18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1800"/>
              <a:t>1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/>
          <p:nvPr>
            <p:ph type="title"/>
          </p:nvPr>
        </p:nvSpPr>
        <p:spPr>
          <a:xfrm>
            <a:off x="384725" y="505248"/>
            <a:ext cx="2648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Členové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6" name="Google Shape;136;p19"/>
          <p:cNvSpPr txBox="1"/>
          <p:nvPr/>
        </p:nvSpPr>
        <p:spPr>
          <a:xfrm>
            <a:off x="469764" y="1216355"/>
            <a:ext cx="70086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- Počet členů Mateřského centra Permoníček byl k 31.12.2025 </a:t>
            </a:r>
            <a:r>
              <a:rPr b="1" lang="en-US" sz="1800">
                <a:latin typeface="Cambria"/>
                <a:ea typeface="Cambria"/>
                <a:cs typeface="Cambria"/>
                <a:sym typeface="Cambria"/>
              </a:rPr>
              <a:t>22 členů.</a:t>
            </a:r>
            <a:endParaRPr b="1" i="0" sz="1800" u="none" cap="none" strike="noStrike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7" name="Google Shape;137;p19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1800"/>
              <a:t>2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 txBox="1"/>
          <p:nvPr>
            <p:ph type="title"/>
          </p:nvPr>
        </p:nvSpPr>
        <p:spPr>
          <a:xfrm>
            <a:off x="384725" y="1617998"/>
            <a:ext cx="3639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Propagace MC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9" name="Google Shape;139;p19"/>
          <p:cNvSpPr txBox="1"/>
          <p:nvPr/>
        </p:nvSpPr>
        <p:spPr>
          <a:xfrm>
            <a:off x="469764" y="2191132"/>
            <a:ext cx="7446000" cy="220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MC prezentovalo svou činnost a informovalo o akcích pravidelně prostřednictvím místního tisku – Jílovské noviny, na městských vývěskách, v mateřské a základní škole v Jílovém u Prahy, 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na obecních vývěskách některých obcí v okolí Jílového, na vlastních nástěnkách, zasíláníminformačních mailů členům a příznivcům MC 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a prostřednictvím svých webových stránek a Facebooku.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0"/>
          <p:cNvSpPr txBox="1"/>
          <p:nvPr>
            <p:ph type="title"/>
          </p:nvPr>
        </p:nvSpPr>
        <p:spPr>
          <a:xfrm>
            <a:off x="384725" y="505250"/>
            <a:ext cx="7169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52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0" lang="en-US" sz="2500" u="sng"/>
              <a:t>Spolupráce MC s ostatními institucemi v r. 2025</a:t>
            </a:r>
            <a:endParaRPr sz="25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5" name="Google Shape;145;p20"/>
          <p:cNvSpPr txBox="1"/>
          <p:nvPr/>
        </p:nvSpPr>
        <p:spPr>
          <a:xfrm>
            <a:off x="469764" y="1257557"/>
            <a:ext cx="7446000" cy="25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 u="sng">
                <a:latin typeface="Cambria"/>
                <a:ea typeface="Cambria"/>
                <a:cs typeface="Cambria"/>
                <a:sym typeface="Cambria"/>
              </a:rPr>
              <a:t>V r. 2025 MC spolupracovalo s těmito institucemi:</a:t>
            </a: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 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Město Jílové u Prahy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Síť mateřských center, z.s.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Ministerstvo práce a sociálních věcí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Sokolovna Jílové u Prahy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LMŠ Lískáček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-34290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800"/>
              <a:buFont typeface="Cambria"/>
              <a:buChar char="●"/>
            </a:pPr>
            <a:r>
              <a:rPr lang="en-US" sz="1800">
                <a:latin typeface="Cambria"/>
                <a:ea typeface="Cambria"/>
                <a:cs typeface="Cambria"/>
                <a:sym typeface="Cambria"/>
              </a:rPr>
              <a:t>Klokánek</a:t>
            </a:r>
            <a:endParaRPr sz="1800">
              <a:latin typeface="Cambria"/>
              <a:ea typeface="Cambria"/>
              <a:cs typeface="Cambria"/>
              <a:sym typeface="Cambria"/>
            </a:endParaRPr>
          </a:p>
          <a:p>
            <a:pPr indent="0" lvl="0" marL="457200" marR="5080" rtl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6" name="Google Shape;146;p20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1800"/>
              <a:t>3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14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2" name="Google Shape;152;p21"/>
          <p:cNvGrpSpPr/>
          <p:nvPr/>
        </p:nvGrpSpPr>
        <p:grpSpPr>
          <a:xfrm>
            <a:off x="839849" y="1152999"/>
            <a:ext cx="7464425" cy="2118995"/>
            <a:chOff x="839849" y="1152999"/>
            <a:chExt cx="7464425" cy="2118995"/>
          </a:xfrm>
        </p:grpSpPr>
        <p:sp>
          <p:nvSpPr>
            <p:cNvPr id="153" name="Google Shape;153;p21"/>
            <p:cNvSpPr/>
            <p:nvPr/>
          </p:nvSpPr>
          <p:spPr>
            <a:xfrm>
              <a:off x="839849" y="1152999"/>
              <a:ext cx="7464425" cy="2118995"/>
            </a:xfrm>
            <a:custGeom>
              <a:rect b="b" l="l" r="r" t="t"/>
              <a:pathLst>
                <a:path extrusionOk="0" h="2118995" w="7464425">
                  <a:moveTo>
                    <a:pt x="7464299" y="2118899"/>
                  </a:moveTo>
                  <a:lnTo>
                    <a:pt x="0" y="2118899"/>
                  </a:lnTo>
                  <a:lnTo>
                    <a:pt x="0" y="0"/>
                  </a:lnTo>
                  <a:lnTo>
                    <a:pt x="7464299" y="0"/>
                  </a:lnTo>
                  <a:lnTo>
                    <a:pt x="7464299" y="2118899"/>
                  </a:lnTo>
                  <a:close/>
                </a:path>
              </a:pathLst>
            </a:custGeom>
            <a:solidFill>
              <a:srgbClr val="FFFFFF">
                <a:alpha val="54901"/>
              </a:srgbClr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21"/>
            <p:cNvSpPr/>
            <p:nvPr/>
          </p:nvSpPr>
          <p:spPr>
            <a:xfrm>
              <a:off x="839849" y="1152999"/>
              <a:ext cx="7464425" cy="2118995"/>
            </a:xfrm>
            <a:custGeom>
              <a:rect b="b" l="l" r="r" t="t"/>
              <a:pathLst>
                <a:path extrusionOk="0" h="2118995" w="7464425">
                  <a:moveTo>
                    <a:pt x="0" y="0"/>
                  </a:moveTo>
                  <a:lnTo>
                    <a:pt x="7464299" y="0"/>
                  </a:lnTo>
                  <a:lnTo>
                    <a:pt x="7464299" y="2118899"/>
                  </a:lnTo>
                  <a:lnTo>
                    <a:pt x="0" y="2118899"/>
                  </a:lnTo>
                  <a:lnTo>
                    <a:pt x="0" y="0"/>
                  </a:lnTo>
                  <a:close/>
                </a:path>
              </a:pathLst>
            </a:custGeom>
            <a:noFill/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5" name="Google Shape;155;p21"/>
          <p:cNvSpPr txBox="1"/>
          <p:nvPr/>
        </p:nvSpPr>
        <p:spPr>
          <a:xfrm>
            <a:off x="839850" y="1305975"/>
            <a:ext cx="7464300" cy="13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t/>
            </a:r>
            <a:endParaRPr b="1" i="0" sz="37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b="1" i="0" lang="en-US" sz="37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Finance MC v r. </a:t>
            </a:r>
            <a:r>
              <a:rPr b="1" lang="en-US" sz="37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2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15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100" y="795438"/>
            <a:ext cx="8391799" cy="325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3"/>
          <p:cNvSpPr txBox="1"/>
          <p:nvPr>
            <p:ph type="title"/>
          </p:nvPr>
        </p:nvSpPr>
        <p:spPr>
          <a:xfrm>
            <a:off x="839849" y="1152999"/>
            <a:ext cx="7464425" cy="2118995"/>
          </a:xfrm>
          <a:prstGeom prst="rect">
            <a:avLst/>
          </a:prstGeom>
          <a:solidFill>
            <a:srgbClr val="FFFFFF">
              <a:alpha val="54901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635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5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400"/>
              <a:buNone/>
            </a:pPr>
            <a:r>
              <a:rPr lang="en-US"/>
              <a:t>Závěr zprávy</a:t>
            </a:r>
            <a:endParaRPr/>
          </a:p>
        </p:txBody>
      </p:sp>
      <p:sp>
        <p:nvSpPr>
          <p:cNvPr id="167" name="Google Shape;167;p23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16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4"/>
          <p:cNvSpPr txBox="1"/>
          <p:nvPr>
            <p:ph type="title"/>
          </p:nvPr>
        </p:nvSpPr>
        <p:spPr>
          <a:xfrm>
            <a:off x="841650" y="548349"/>
            <a:ext cx="7460700" cy="239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-2539" lvl="0" marL="12065" marR="5080" rtl="0" algn="ctr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en-US" sz="2000"/>
              <a:t>Mateřské centrum Permoníček děkuje všem, kteří svou aktivitou přispívají k rozvoji činnosti mateřského centra a k naplňování jeho cílů a také děkuje všem, kteří finančně či materiálně podpořili jeho existenci. </a:t>
            </a:r>
            <a:endParaRPr b="0" sz="2000"/>
          </a:p>
          <a:p>
            <a:pPr indent="-2539" lvl="0" marL="12065" marR="5080" rtl="0" algn="ctr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sz="2000"/>
          </a:p>
          <a:p>
            <a:pPr indent="-2539" lvl="0" marL="12065" marR="5080" rtl="0" algn="ctr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en-US" sz="1700"/>
              <a:t>V Jílovém u Prahy dne 10.1.2025 Gabriela Bošková, členka představenstva </a:t>
            </a:r>
            <a:endParaRPr b="0" sz="1700"/>
          </a:p>
          <a:p>
            <a:pPr indent="-2539" lvl="0" marL="12065" marR="5080" rtl="0" algn="ctr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sz="2000"/>
          </a:p>
        </p:txBody>
      </p:sp>
      <p:pic>
        <p:nvPicPr>
          <p:cNvPr id="173" name="Google Shape;17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00777" y="2849950"/>
            <a:ext cx="1942446" cy="2211199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4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17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5"/>
          <p:cNvSpPr txBox="1"/>
          <p:nvPr>
            <p:ph type="title"/>
          </p:nvPr>
        </p:nvSpPr>
        <p:spPr>
          <a:xfrm>
            <a:off x="839849" y="1152999"/>
            <a:ext cx="7464425" cy="2118995"/>
          </a:xfrm>
          <a:prstGeom prst="rect">
            <a:avLst/>
          </a:prstGeom>
          <a:solidFill>
            <a:srgbClr val="FFFFFF">
              <a:alpha val="54901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635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5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400"/>
              <a:buNone/>
            </a:pPr>
            <a:r>
              <a:rPr lang="en-US"/>
              <a:t>Fotograﬁe</a:t>
            </a:r>
            <a:endParaRPr/>
          </a:p>
        </p:txBody>
      </p:sp>
      <p:sp>
        <p:nvSpPr>
          <p:cNvPr id="180" name="Google Shape;180;p25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18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6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19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413" y="152425"/>
            <a:ext cx="5114925" cy="3819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58013" y="1200580"/>
            <a:ext cx="3595863" cy="24254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20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550" y="152400"/>
            <a:ext cx="365476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2488" y="152400"/>
            <a:ext cx="359399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8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21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7850" y="548350"/>
            <a:ext cx="4943475" cy="366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3950" y="861080"/>
            <a:ext cx="3667875" cy="27395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9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127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22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393200" cy="32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8000" y="152400"/>
            <a:ext cx="345054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0"/>
          <p:cNvSpPr txBox="1"/>
          <p:nvPr/>
        </p:nvSpPr>
        <p:spPr>
          <a:xfrm>
            <a:off x="8668325" y="258555"/>
            <a:ext cx="343500" cy="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/>
              <a:t>23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3863" y="554250"/>
            <a:ext cx="5336275" cy="403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7A7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